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5" r:id="rId9"/>
    <p:sldId id="264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4FDB6F-E0B7-D749-A488-82856CA6D5E1}">
          <p14:sldIdLst>
            <p14:sldId id="256"/>
          </p14:sldIdLst>
        </p14:section>
        <p14:section name="Intro" id="{8FCA2D6F-D592-5949-A0B3-D318268A90E1}">
          <p14:sldIdLst>
            <p14:sldId id="257"/>
            <p14:sldId id="258"/>
          </p14:sldIdLst>
        </p14:section>
        <p14:section name="Demos" id="{6FCC77E8-C7A9-F046-A175-B7FF7D780650}">
          <p14:sldIdLst>
            <p14:sldId id="259"/>
            <p14:sldId id="260"/>
            <p14:sldId id="263"/>
            <p14:sldId id="262"/>
            <p14:sldId id="265"/>
            <p14:sldId id="264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0" autoAdjust="0"/>
    <p:restoredTop sz="94704" autoAdjust="0"/>
  </p:normalViewPr>
  <p:slideViewPr>
    <p:cSldViewPr snapToGrid="0" snapToObjects="1">
      <p:cViewPr varScale="1">
        <p:scale>
          <a:sx n="102" d="100"/>
          <a:sy n="102" d="100"/>
        </p:scale>
        <p:origin x="-183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15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gi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2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2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2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2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7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6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8.emf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31854" y="2404533"/>
            <a:ext cx="4516582" cy="1299249"/>
          </a:xfrm>
        </p:spPr>
        <p:txBody>
          <a:bodyPr>
            <a:noAutofit/>
          </a:bodyPr>
          <a:lstStyle>
            <a:lvl1pPr>
              <a:defRPr sz="2800" b="1" kern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32288" y="3833666"/>
            <a:ext cx="4516437" cy="4242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1">
                <a:solidFill>
                  <a:srgbClr val="FFFFFF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318" y="3593375"/>
            <a:ext cx="612985" cy="29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6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58851" y="1458913"/>
            <a:ext cx="4023360" cy="427513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20133" y="1459344"/>
            <a:ext cx="4023360" cy="4274735"/>
          </a:xfrm>
          <a:prstGeom prst="rect">
            <a:avLst/>
          </a:prstGeom>
        </p:spPr>
        <p:txBody>
          <a:bodyPr vert="horz" lIns="91440" tIns="0" rIns="0" bIns="91440">
            <a:normAutofit/>
          </a:bodyPr>
          <a:lstStyle>
            <a:lvl1pPr marL="228600" indent="-228600">
              <a:buClr>
                <a:srgbClr val="F89838"/>
              </a:buClr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-228600">
              <a:buClr>
                <a:srgbClr val="F89838"/>
              </a:buClr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685800" indent="-228600">
              <a:buClr>
                <a:srgbClr val="F89838"/>
              </a:buClr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914400" indent="-228600">
              <a:buClr>
                <a:srgbClr val="F89838"/>
              </a:buClr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1143000" indent="-228600">
              <a:buClr>
                <a:srgbClr val="F89838"/>
              </a:buClr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220133" y="176770"/>
            <a:ext cx="8707967" cy="10054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12" name="Picture 11" descr="Bug 04 Jive Blue.ai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13" name="Picture 12" descr="JIVE WHITE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935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314324" y="1339850"/>
            <a:ext cx="8178801" cy="43275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4643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-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74923" y="1450732"/>
            <a:ext cx="7194155" cy="482607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5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-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93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203201" y="1339850"/>
            <a:ext cx="8489950" cy="432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 dirty="0" smtClean="0"/>
              <a:t>Click here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3538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6" name="Table Placeholder 5"/>
          <p:cNvSpPr>
            <a:spLocks noGrp="1"/>
          </p:cNvSpPr>
          <p:nvPr>
            <p:ph type="tbl" sz="quarter" idx="14"/>
          </p:nvPr>
        </p:nvSpPr>
        <p:spPr>
          <a:xfrm>
            <a:off x="325438" y="1652530"/>
            <a:ext cx="8080375" cy="4014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4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-by-sid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314324" y="1339850"/>
            <a:ext cx="3912233" cy="432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r>
              <a:rPr lang="en-US" dirty="0" smtClean="0"/>
              <a:t>Click here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6" name="Chart Placeholder 5"/>
          <p:cNvSpPr>
            <a:spLocks noGrp="1"/>
          </p:cNvSpPr>
          <p:nvPr>
            <p:ph type="chart" sz="quarter" idx="14" hasCustomPrompt="1"/>
          </p:nvPr>
        </p:nvSpPr>
        <p:spPr>
          <a:xfrm>
            <a:off x="4543424" y="1339850"/>
            <a:ext cx="3945041" cy="43275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Click here to add chart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942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- us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6479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ttern 07 - Light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6" t="10082" b="3038"/>
          <a:stretch/>
        </p:blipFill>
        <p:spPr>
          <a:xfrm>
            <a:off x="0" y="0"/>
            <a:ext cx="7745844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76678" y="2363638"/>
            <a:ext cx="4467321" cy="3381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l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897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 04 - Light Blue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9" b="14904"/>
          <a:stretch/>
        </p:blipFill>
        <p:spPr>
          <a:xfrm>
            <a:off x="2700752" y="2362191"/>
            <a:ext cx="6443248" cy="449580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8" y="671414"/>
            <a:ext cx="5656262" cy="2376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 or short quote. Keep text at least 24 pt.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11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 Slide -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9156700" cy="6870700"/>
            <a:chOff x="0" y="0"/>
            <a:chExt cx="9156700" cy="6870700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0"/>
              <a:ext cx="9156700" cy="6870700"/>
            </a:xfrm>
            <a:prstGeom prst="rect">
              <a:avLst/>
            </a:prstGeom>
            <a:solidFill>
              <a:srgbClr val="00679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900" y="0"/>
              <a:ext cx="7289800" cy="6858000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 userDrawn="1"/>
        </p:nvSpPr>
        <p:spPr>
          <a:xfrm rot="5400000">
            <a:off x="4385733" y="-842428"/>
            <a:ext cx="1109133" cy="8432800"/>
          </a:xfrm>
          <a:prstGeom prst="rect">
            <a:avLst/>
          </a:prstGeom>
          <a:solidFill>
            <a:srgbClr val="3CBC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27100" y="2931663"/>
            <a:ext cx="7302500" cy="91066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FIRST LINE 32 PT. TYPE, BUT THE</a:t>
            </a:r>
          </a:p>
          <a:p>
            <a:r>
              <a:rPr lang="en-US" dirty="0" smtClean="0"/>
              <a:t>2ND LINE SHOULD BE 20 PT.</a:t>
            </a:r>
          </a:p>
        </p:txBody>
      </p:sp>
    </p:spTree>
    <p:extLst>
      <p:ext uri="{BB962C8B-B14F-4D97-AF65-F5344CB8AC3E}">
        <p14:creationId xmlns:p14="http://schemas.microsoft.com/office/powerpoint/2010/main" val="489451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oint Dark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244975" y="2552700"/>
            <a:ext cx="4708525" cy="2468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1115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ig Point Dark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9" y="2363638"/>
            <a:ext cx="3217862" cy="3381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pic>
        <p:nvPicPr>
          <p:cNvPr id="4" name="Picture 3" descr="Pattern 06 - Grey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3" r="36838"/>
          <a:stretch/>
        </p:blipFill>
        <p:spPr>
          <a:xfrm>
            <a:off x="2887134" y="-1"/>
            <a:ext cx="6256866" cy="6140529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042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ig Point Dark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ttern 04 - Light Blue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9" b="14904"/>
          <a:stretch/>
        </p:blipFill>
        <p:spPr>
          <a:xfrm>
            <a:off x="2700752" y="2362191"/>
            <a:ext cx="6443248" cy="449580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8" y="671414"/>
            <a:ext cx="5656262" cy="2376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 or short quote. Keep text at least 24 pt.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247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Quote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4" y="1303631"/>
            <a:ext cx="8680656" cy="2603351"/>
          </a:xfrm>
          <a:prstGeom prst="rect">
            <a:avLst/>
          </a:prstGeom>
          <a:effectLst/>
        </p:spPr>
        <p:txBody>
          <a:bodyPr lIns="182880" tIns="91440" rIns="182880" bIns="18288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“This is the layout for a quote slide. Click here to enter your quote and put the source of the quote into the text box below.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  jowl </a:t>
            </a:r>
            <a:r>
              <a:rPr lang="en-US" dirty="0" err="1" smtClean="0"/>
              <a:t>t-bone</a:t>
            </a:r>
            <a:r>
              <a:rPr lang="en-US" dirty="0" smtClean="0"/>
              <a:t> nisi </a:t>
            </a:r>
            <a:r>
              <a:rPr lang="en-US" dirty="0" err="1" smtClean="0"/>
              <a:t>andouille</a:t>
            </a:r>
            <a:r>
              <a:rPr lang="en-US" dirty="0" smtClean="0"/>
              <a:t> exercitation </a:t>
            </a:r>
            <a:r>
              <a:rPr lang="en-US" dirty="0" err="1" smtClean="0"/>
              <a:t>ut</a:t>
            </a:r>
            <a:r>
              <a:rPr lang="en-US" dirty="0" smtClean="0"/>
              <a:t> sausage.”</a:t>
            </a:r>
          </a:p>
          <a:p>
            <a:pPr lvl="0"/>
            <a:endParaRPr lang="en-US" dirty="0" smtClean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503238" y="443345"/>
            <a:ext cx="3394508" cy="83935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>
                <a:solidFill>
                  <a:srgbClr val="5BBAD8"/>
                </a:solidFill>
              </a:defRPr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pic>
        <p:nvPicPr>
          <p:cNvPr id="6" name="Picture 5" descr="Pattern 04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0" t="12815" b="44424"/>
          <a:stretch/>
        </p:blipFill>
        <p:spPr>
          <a:xfrm flipH="1">
            <a:off x="3194864" y="3394075"/>
            <a:ext cx="5949136" cy="34639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98161" y="4248822"/>
            <a:ext cx="6897688" cy="468313"/>
          </a:xfrm>
          <a:prstGeom prst="rect">
            <a:avLst/>
          </a:prstGeom>
        </p:spPr>
        <p:txBody>
          <a:bodyPr/>
          <a:lstStyle>
            <a:lvl1pPr marL="111125" indent="0">
              <a:buNone/>
              <a:defRPr lang="en-US" sz="1800" b="1" dirty="0" smtClean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marL="111125" lvl="0"/>
            <a:r>
              <a:rPr lang="en-US" dirty="0" smtClean="0"/>
              <a:t>Name, Title, Company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514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use with graphics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1002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6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1" r="-832" b="1905"/>
          <a:stretch/>
        </p:blipFill>
        <p:spPr>
          <a:xfrm>
            <a:off x="-101600" y="0"/>
            <a:ext cx="93218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38" y="3112874"/>
            <a:ext cx="2371724" cy="114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233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31854" y="2404533"/>
            <a:ext cx="4516582" cy="1299249"/>
          </a:xfrm>
        </p:spPr>
        <p:txBody>
          <a:bodyPr>
            <a:noAutofit/>
          </a:bodyPr>
          <a:lstStyle>
            <a:lvl1pPr>
              <a:defRPr sz="2800" b="1" kern="0" baseline="0">
                <a:solidFill>
                  <a:srgbClr val="2626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32288" y="3833666"/>
            <a:ext cx="4516437" cy="4242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1">
                <a:solidFill>
                  <a:srgbClr val="262600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" name="Picture 2" descr="JIVE BLACK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59" y="3378580"/>
            <a:ext cx="738488" cy="35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239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mpe Slide -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9156700" cy="6870700"/>
            <a:chOff x="0" y="0"/>
            <a:chExt cx="9156700" cy="6870700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0"/>
              <a:ext cx="9156700" cy="6870700"/>
            </a:xfrm>
            <a:prstGeom prst="rect">
              <a:avLst/>
            </a:prstGeom>
            <a:solidFill>
              <a:srgbClr val="00679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900" y="0"/>
              <a:ext cx="7289800" cy="6858000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 userDrawn="1"/>
        </p:nvSpPr>
        <p:spPr>
          <a:xfrm rot="5400000">
            <a:off x="4385733" y="-842428"/>
            <a:ext cx="1109133" cy="8432800"/>
          </a:xfrm>
          <a:prstGeom prst="rect">
            <a:avLst/>
          </a:prstGeom>
          <a:solidFill>
            <a:srgbClr val="3CBC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27100" y="2931663"/>
            <a:ext cx="7302500" cy="91066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FIRST LINE 32 PT. TYPE, BUT THE</a:t>
            </a:r>
          </a:p>
          <a:p>
            <a:r>
              <a:rPr lang="en-US" dirty="0" smtClean="0"/>
              <a:t>2ND LINE SHOULD BE 20 PT.</a:t>
            </a:r>
          </a:p>
        </p:txBody>
      </p:sp>
    </p:spTree>
    <p:extLst>
      <p:ext uri="{BB962C8B-B14F-4D97-AF65-F5344CB8AC3E}">
        <p14:creationId xmlns:p14="http://schemas.microsoft.com/office/powerpoint/2010/main" val="193674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56700" cy="6870700"/>
          </a:xfrm>
          <a:prstGeom prst="rect">
            <a:avLst/>
          </a:prstGeom>
          <a:solidFill>
            <a:srgbClr val="282D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yout-Pattern-2_Light-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19050"/>
            <a:ext cx="466496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5400000">
            <a:off x="4358257" y="-158716"/>
            <a:ext cx="1170436" cy="84391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27100" y="3565963"/>
            <a:ext cx="7302500" cy="98979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, pork shoulder bumper title.</a:t>
            </a:r>
          </a:p>
        </p:txBody>
      </p:sp>
    </p:spTree>
    <p:extLst>
      <p:ext uri="{BB962C8B-B14F-4D97-AF65-F5344CB8AC3E}">
        <p14:creationId xmlns:p14="http://schemas.microsoft.com/office/powerpoint/2010/main" val="1441596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ith corner graphic - us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 descr="Bug 03 Jive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41" y="5150161"/>
            <a:ext cx="2501894" cy="2033502"/>
          </a:xfrm>
          <a:prstGeom prst="rect">
            <a:avLst/>
          </a:prstGeom>
        </p:spPr>
      </p:pic>
      <p:pic>
        <p:nvPicPr>
          <p:cNvPr id="6" name="Picture 5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50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396"/>
            <a:ext cx="9175750" cy="686990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5400000">
            <a:off x="4326468" y="-80434"/>
            <a:ext cx="1234014" cy="8439150"/>
          </a:xfrm>
          <a:prstGeom prst="rect">
            <a:avLst/>
          </a:prstGeom>
          <a:solidFill>
            <a:srgbClr val="3CBC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27100" y="3618042"/>
            <a:ext cx="7302500" cy="10278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, pork shoulder bumper title.</a:t>
            </a:r>
          </a:p>
        </p:txBody>
      </p:sp>
    </p:spTree>
    <p:extLst>
      <p:ext uri="{BB962C8B-B14F-4D97-AF65-F5344CB8AC3E}">
        <p14:creationId xmlns:p14="http://schemas.microsoft.com/office/powerpoint/2010/main" val="3337811618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with corner graphic - us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 descr="Bug 03 Jive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41" y="5150161"/>
            <a:ext cx="2501894" cy="2033502"/>
          </a:xfrm>
          <a:prstGeom prst="rect">
            <a:avLst/>
          </a:prstGeom>
        </p:spPr>
      </p:pic>
      <p:pic>
        <p:nvPicPr>
          <p:cNvPr id="6" name="Picture 5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358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column short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99001" y="1359614"/>
            <a:ext cx="3794124" cy="2685913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34950" indent="-234950">
              <a:buClr>
                <a:srgbClr val="FA8D4B"/>
              </a:buClr>
              <a:defRPr sz="2000"/>
            </a:lvl1pPr>
            <a:lvl2pPr marL="455613" indent="-220663">
              <a:buClr>
                <a:srgbClr val="FA8D4B"/>
              </a:buClr>
              <a:defRPr sz="1800"/>
            </a:lvl2pPr>
            <a:lvl3pPr marL="690563" indent="-234950">
              <a:buClr>
                <a:srgbClr val="FA8D4B"/>
              </a:buClr>
              <a:defRPr sz="1600"/>
            </a:lvl3pPr>
            <a:lvl4pPr marL="912813" indent="-222250">
              <a:buClr>
                <a:srgbClr val="FA8D4B"/>
              </a:buClr>
              <a:tabLst/>
              <a:defRPr sz="1400"/>
            </a:lvl4pPr>
            <a:lvl5pPr marL="1146175" indent="-233363">
              <a:buClr>
                <a:srgbClr val="FA8D4B"/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0133" y="1359614"/>
            <a:ext cx="4250267" cy="2685914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28600" indent="-228600">
              <a:buClr>
                <a:srgbClr val="F89838"/>
              </a:buClr>
              <a:defRPr sz="2000"/>
            </a:lvl1pPr>
            <a:lvl2pPr marL="457200" indent="-228600">
              <a:buClr>
                <a:srgbClr val="F89838"/>
              </a:buClr>
              <a:defRPr sz="1800"/>
            </a:lvl2pPr>
            <a:lvl3pPr marL="685800" indent="-228600">
              <a:buClr>
                <a:srgbClr val="F89838"/>
              </a:buClr>
              <a:defRPr sz="1600"/>
            </a:lvl3pPr>
            <a:lvl4pPr marL="914400" indent="-228600">
              <a:buClr>
                <a:srgbClr val="F89838"/>
              </a:buClr>
              <a:defRPr sz="1400"/>
            </a:lvl4pPr>
            <a:lvl5pPr marL="1143000" indent="-228600">
              <a:buClr>
                <a:srgbClr val="F89838"/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Picture 10" descr="Pattern 09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" b="48741"/>
          <a:stretch/>
        </p:blipFill>
        <p:spPr>
          <a:xfrm flipH="1">
            <a:off x="5842858" y="3937000"/>
            <a:ext cx="3301142" cy="2921000"/>
          </a:xfrm>
          <a:prstGeom prst="rect">
            <a:avLst/>
          </a:prstGeom>
        </p:spPr>
      </p:pic>
      <p:pic>
        <p:nvPicPr>
          <p:cNvPr id="12" name="Picture 11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666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99001" y="1359614"/>
            <a:ext cx="3794124" cy="4590337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34950" indent="-234950">
              <a:buClr>
                <a:srgbClr val="FA8D4B"/>
              </a:buClr>
              <a:defRPr sz="2000">
                <a:solidFill>
                  <a:schemeClr val="tx1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chemeClr val="tx1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chemeClr val="tx1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chemeClr val="tx1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0133" y="1359613"/>
            <a:ext cx="4250267" cy="4590339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28600" indent="-228600">
              <a:buClr>
                <a:srgbClr val="F89838"/>
              </a:buClr>
              <a:defRPr sz="2000">
                <a:solidFill>
                  <a:schemeClr val="tx1"/>
                </a:solidFill>
              </a:defRPr>
            </a:lvl1pPr>
            <a:lvl2pPr marL="457200" indent="-228600">
              <a:buClr>
                <a:srgbClr val="F89838"/>
              </a:buClr>
              <a:defRPr sz="1800">
                <a:solidFill>
                  <a:schemeClr val="tx1"/>
                </a:solidFill>
              </a:defRPr>
            </a:lvl2pPr>
            <a:lvl3pPr marL="685800" indent="-228600">
              <a:buClr>
                <a:srgbClr val="F89838"/>
              </a:buClr>
              <a:defRPr sz="1600">
                <a:solidFill>
                  <a:schemeClr val="tx1"/>
                </a:solidFill>
              </a:defRPr>
            </a:lvl3pPr>
            <a:lvl4pPr marL="914400" indent="-228600">
              <a:buClr>
                <a:srgbClr val="F89838"/>
              </a:buClr>
              <a:defRPr sz="1400">
                <a:solidFill>
                  <a:schemeClr val="tx1"/>
                </a:solidFill>
              </a:defRPr>
            </a:lvl4pPr>
            <a:lvl5pPr marL="1143000" indent="-228600">
              <a:buClr>
                <a:srgbClr val="F89838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2" y="6430011"/>
            <a:ext cx="454368" cy="220567"/>
          </a:xfrm>
          <a:prstGeom prst="rect">
            <a:avLst/>
          </a:prstGeom>
          <a:effectLst/>
        </p:spPr>
      </p:pic>
      <p:pic>
        <p:nvPicPr>
          <p:cNvPr id="14" name="Picture 13" descr="Bug 01 Jive Blue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949951"/>
            <a:ext cx="749300" cy="863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-8194" y="1196262"/>
            <a:ext cx="8488516" cy="0"/>
          </a:xfrm>
          <a:prstGeom prst="line">
            <a:avLst/>
          </a:prstGeom>
          <a:ln w="57150" cap="flat">
            <a:solidFill>
              <a:schemeClr val="accent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l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8133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bullet slide -mediu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20134" y="1357745"/>
            <a:ext cx="8272992" cy="3592946"/>
          </a:xfrm>
          <a:prstGeom prst="rect">
            <a:avLst/>
          </a:prstGeom>
        </p:spPr>
        <p:txBody>
          <a:bodyPr vert="horz" lIns="91440" tIns="0" rIns="0" bIns="91440"/>
          <a:lstStyle>
            <a:lvl1pPr marL="234950" indent="-234950">
              <a:buClr>
                <a:srgbClr val="FA8D4B"/>
              </a:buClr>
              <a:defRPr sz="2000"/>
            </a:lvl1pPr>
            <a:lvl2pPr marL="455613" indent="-220663">
              <a:buClr>
                <a:srgbClr val="FA8D4B"/>
              </a:buClr>
              <a:defRPr sz="1800"/>
            </a:lvl2pPr>
            <a:lvl3pPr marL="690563" indent="-234950">
              <a:buClr>
                <a:srgbClr val="FA8D4B"/>
              </a:buClr>
              <a:defRPr sz="1600"/>
            </a:lvl3pPr>
            <a:lvl4pPr marL="912813" indent="-222250">
              <a:buClr>
                <a:srgbClr val="FA8D4B"/>
              </a:buClr>
              <a:tabLst/>
              <a:defRPr sz="1400"/>
            </a:lvl4pPr>
            <a:lvl5pPr marL="1146175" indent="-233363">
              <a:buClr>
                <a:srgbClr val="FA8D4B"/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Pattern 09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" b="48741"/>
          <a:stretch/>
        </p:blipFill>
        <p:spPr>
          <a:xfrm flipH="1">
            <a:off x="5842858" y="3937000"/>
            <a:ext cx="3301142" cy="2921000"/>
          </a:xfrm>
          <a:prstGeom prst="rect">
            <a:avLst/>
          </a:prstGeom>
        </p:spPr>
      </p:pic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10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bullet slide - small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14325" y="1357745"/>
            <a:ext cx="8206699" cy="4357255"/>
          </a:xfrm>
          <a:prstGeom prst="rect">
            <a:avLst/>
          </a:prstGeom>
        </p:spPr>
        <p:txBody>
          <a:bodyPr vert="horz" lIns="91440" tIns="0" rIns="0" bIns="91440"/>
          <a:lstStyle>
            <a:lvl1pPr marL="234950" indent="-234950">
              <a:buClr>
                <a:srgbClr val="FA8D4B"/>
              </a:buClr>
              <a:defRPr sz="2000"/>
            </a:lvl1pPr>
            <a:lvl2pPr marL="455613" indent="-220663">
              <a:buClr>
                <a:srgbClr val="FA8D4B"/>
              </a:buClr>
              <a:defRPr sz="1800"/>
            </a:lvl2pPr>
            <a:lvl3pPr marL="690563" indent="-234950">
              <a:buClr>
                <a:srgbClr val="FA8D4B"/>
              </a:buClr>
              <a:defRPr sz="1600"/>
            </a:lvl3pPr>
            <a:lvl4pPr marL="912813" indent="-222250">
              <a:buClr>
                <a:srgbClr val="FA8D4B"/>
              </a:buClr>
              <a:tabLst/>
              <a:defRPr sz="1400"/>
            </a:lvl4pPr>
            <a:lvl5pPr marL="1146175" indent="-233363">
              <a:buClr>
                <a:srgbClr val="FA8D4B"/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6" name="Picture 5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7" name="Picture 6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4324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e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4" y="1303631"/>
            <a:ext cx="8680656" cy="2603351"/>
          </a:xfrm>
          <a:prstGeom prst="rect">
            <a:avLst/>
          </a:prstGeom>
          <a:effectLst/>
        </p:spPr>
        <p:txBody>
          <a:bodyPr lIns="182880" tIns="91440" rIns="182880" bIns="18288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“This is the layout for a quote slide. Click here to enter your quote and put the source of the quote into the text box below.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  jowl </a:t>
            </a:r>
            <a:r>
              <a:rPr lang="en-US" dirty="0" err="1" smtClean="0"/>
              <a:t>t-bone</a:t>
            </a:r>
            <a:r>
              <a:rPr lang="en-US" dirty="0" smtClean="0"/>
              <a:t> nisi </a:t>
            </a:r>
            <a:r>
              <a:rPr lang="en-US" dirty="0" err="1" smtClean="0"/>
              <a:t>andouille</a:t>
            </a:r>
            <a:r>
              <a:rPr lang="en-US" dirty="0" smtClean="0"/>
              <a:t> exercitation </a:t>
            </a:r>
            <a:r>
              <a:rPr lang="en-US" dirty="0" err="1" smtClean="0"/>
              <a:t>ut</a:t>
            </a:r>
            <a:r>
              <a:rPr lang="en-US" dirty="0" smtClean="0"/>
              <a:t> sausage.”</a:t>
            </a:r>
          </a:p>
          <a:p>
            <a:pPr lvl="0"/>
            <a:endParaRPr lang="en-US" dirty="0" smtClean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503238" y="443345"/>
            <a:ext cx="3394508" cy="83935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>
                <a:solidFill>
                  <a:srgbClr val="5BBAD8"/>
                </a:solidFill>
              </a:defRPr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8493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47243700-4277-5642-B8A8-55D372BD6A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Pattern 04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0" t="12815" b="44424"/>
          <a:stretch/>
        </p:blipFill>
        <p:spPr>
          <a:xfrm flipH="1">
            <a:off x="3194864" y="3394075"/>
            <a:ext cx="5949136" cy="34639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98161" y="4248822"/>
            <a:ext cx="6897688" cy="468313"/>
          </a:xfrm>
          <a:prstGeom prst="rect">
            <a:avLst/>
          </a:prstGeom>
        </p:spPr>
        <p:txBody>
          <a:bodyPr/>
          <a:lstStyle>
            <a:lvl1pPr marL="111125" indent="0">
              <a:buNone/>
              <a:defRPr lang="en-US" sz="1800" b="1" dirty="0" smtClean="0">
                <a:solidFill>
                  <a:srgbClr val="00679B"/>
                </a:solidFill>
                <a:latin typeface="Arial"/>
                <a:cs typeface="Arial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marL="111125" lvl="0"/>
            <a:r>
              <a:rPr lang="en-US" dirty="0" smtClean="0"/>
              <a:t>Name, Title, Company</a:t>
            </a:r>
          </a:p>
        </p:txBody>
      </p:sp>
      <p:pic>
        <p:nvPicPr>
          <p:cNvPr id="7" name="Picture 6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922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er Story w/ results, screenshot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14300" y="6048374"/>
            <a:ext cx="1574800" cy="765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99000" y="1727200"/>
            <a:ext cx="3794125" cy="4321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screenshot to placeholder or click icon to add</a:t>
            </a:r>
          </a:p>
          <a:p>
            <a:endParaRPr lang="en-US" dirty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3" y="1726933"/>
            <a:ext cx="4255542" cy="4321441"/>
          </a:xfrm>
          <a:prstGeom prst="rect">
            <a:avLst/>
          </a:prstGeom>
          <a:effectLst/>
        </p:spPr>
        <p:txBody>
          <a:bodyPr lIns="91440" tIns="0" rIns="0" bIns="9144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“Customer story layout with screenshot. 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.”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Name, Title, Company</a:t>
            </a:r>
          </a:p>
        </p:txBody>
      </p:sp>
      <p:sp>
        <p:nvSpPr>
          <p:cNvPr id="3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220133" y="252413"/>
            <a:ext cx="4255542" cy="90566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2" y="6430011"/>
            <a:ext cx="454368" cy="220567"/>
          </a:xfrm>
          <a:prstGeom prst="rect">
            <a:avLst/>
          </a:prstGeom>
          <a:effectLst/>
        </p:spPr>
      </p:pic>
      <p:pic>
        <p:nvPicPr>
          <p:cNvPr id="17" name="Picture 16" descr="Bug 01 Jive Blue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949951"/>
            <a:ext cx="749300" cy="8636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l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3723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/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58851" y="1458913"/>
            <a:ext cx="4023360" cy="427513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20133" y="1459344"/>
            <a:ext cx="4023360" cy="4274735"/>
          </a:xfrm>
          <a:prstGeom prst="rect">
            <a:avLst/>
          </a:prstGeom>
        </p:spPr>
        <p:txBody>
          <a:bodyPr vert="horz" lIns="91440" tIns="0" rIns="0" bIns="91440">
            <a:normAutofit/>
          </a:bodyPr>
          <a:lstStyle>
            <a:lvl1pPr marL="228600" indent="-228600">
              <a:buClr>
                <a:srgbClr val="F89838"/>
              </a:buClr>
              <a:defRPr sz="2000">
                <a:latin typeface="Arial"/>
                <a:cs typeface="Arial"/>
              </a:defRPr>
            </a:lvl1pPr>
            <a:lvl2pPr marL="457200" indent="-228600">
              <a:buClr>
                <a:srgbClr val="F89838"/>
              </a:buClr>
              <a:defRPr sz="1800">
                <a:latin typeface="Arial"/>
                <a:cs typeface="Arial"/>
              </a:defRPr>
            </a:lvl2pPr>
            <a:lvl3pPr marL="685800" indent="-228600">
              <a:buClr>
                <a:srgbClr val="F89838"/>
              </a:buClr>
              <a:defRPr sz="1600">
                <a:latin typeface="Arial"/>
                <a:cs typeface="Arial"/>
              </a:defRPr>
            </a:lvl3pPr>
            <a:lvl4pPr marL="914400" indent="-228600">
              <a:buClr>
                <a:srgbClr val="F89838"/>
              </a:buClr>
              <a:defRPr sz="1400">
                <a:latin typeface="Arial"/>
                <a:cs typeface="Arial"/>
              </a:defRPr>
            </a:lvl4pPr>
            <a:lvl5pPr marL="1143000" indent="-228600">
              <a:buClr>
                <a:srgbClr val="F89838"/>
              </a:buCl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220133" y="176770"/>
            <a:ext cx="8707967" cy="10054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12" name="Picture 11" descr="Bug 04 Jive Blue.ai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13" name="Picture 12" descr="JIVE WHITE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21978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314324" y="1339850"/>
            <a:ext cx="8178801" cy="43275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425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short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99001" y="1359614"/>
            <a:ext cx="3794124" cy="2685913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34950" indent="-234950">
              <a:buClr>
                <a:srgbClr val="FA8D4B"/>
              </a:buClr>
              <a:defRPr sz="2000">
                <a:solidFill>
                  <a:srgbClr val="FFFFFF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rgbClr val="FFFFFF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rgbClr val="FFFFFF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rgbClr val="FFFFFF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0133" y="1359614"/>
            <a:ext cx="4250267" cy="2685914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28600" indent="-228600">
              <a:buClr>
                <a:srgbClr val="F89838"/>
              </a:buClr>
              <a:defRPr sz="2000">
                <a:solidFill>
                  <a:srgbClr val="FFFFFF"/>
                </a:solidFill>
              </a:defRPr>
            </a:lvl1pPr>
            <a:lvl2pPr marL="457200" indent="-228600">
              <a:buClr>
                <a:srgbClr val="F89838"/>
              </a:buClr>
              <a:defRPr sz="1800">
                <a:solidFill>
                  <a:srgbClr val="FFFFFF"/>
                </a:solidFill>
              </a:defRPr>
            </a:lvl2pPr>
            <a:lvl3pPr marL="685800" indent="-228600">
              <a:buClr>
                <a:srgbClr val="F89838"/>
              </a:buClr>
              <a:defRPr sz="1600">
                <a:solidFill>
                  <a:srgbClr val="FFFFFF"/>
                </a:solidFill>
              </a:defRPr>
            </a:lvl3pPr>
            <a:lvl4pPr marL="914400" indent="-228600">
              <a:buClr>
                <a:srgbClr val="F89838"/>
              </a:buClr>
              <a:defRPr sz="1400">
                <a:solidFill>
                  <a:srgbClr val="FFFFFF"/>
                </a:solidFill>
              </a:defRPr>
            </a:lvl4pPr>
            <a:lvl5pPr marL="1143000" indent="-228600">
              <a:buClr>
                <a:srgbClr val="F89838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Picture 10" descr="Pattern 09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" b="48741"/>
          <a:stretch/>
        </p:blipFill>
        <p:spPr>
          <a:xfrm flipH="1">
            <a:off x="5842858" y="3937000"/>
            <a:ext cx="3301142" cy="2921000"/>
          </a:xfrm>
          <a:prstGeom prst="rect">
            <a:avLst/>
          </a:prstGeom>
        </p:spPr>
      </p:pic>
      <p:pic>
        <p:nvPicPr>
          <p:cNvPr id="12" name="Picture 11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168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reenshot -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74923" y="1450732"/>
            <a:ext cx="7194155" cy="482607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608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creenshot -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913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rg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203201" y="1339850"/>
            <a:ext cx="8489950" cy="432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 dirty="0" smtClean="0"/>
              <a:t>Click here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650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rg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6" name="Table Placeholder 5"/>
          <p:cNvSpPr>
            <a:spLocks noGrp="1"/>
          </p:cNvSpPr>
          <p:nvPr>
            <p:ph type="tbl" sz="quarter" idx="14"/>
          </p:nvPr>
        </p:nvSpPr>
        <p:spPr>
          <a:xfrm>
            <a:off x="325438" y="1652530"/>
            <a:ext cx="8080375" cy="4014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081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-by-sid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314324" y="1339850"/>
            <a:ext cx="3912233" cy="432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r>
              <a:rPr lang="en-US" dirty="0" smtClean="0"/>
              <a:t>Click here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6" name="Chart Placeholder 5"/>
          <p:cNvSpPr>
            <a:spLocks noGrp="1"/>
          </p:cNvSpPr>
          <p:nvPr>
            <p:ph type="chart" sz="quarter" idx="14" hasCustomPrompt="1"/>
          </p:nvPr>
        </p:nvSpPr>
        <p:spPr>
          <a:xfrm>
            <a:off x="4543424" y="1339850"/>
            <a:ext cx="3945041" cy="43275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Click here to add chart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144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- us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6202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oi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pic>
        <p:nvPicPr>
          <p:cNvPr id="5" name="Picture 4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244975" y="2552700"/>
            <a:ext cx="4708525" cy="2468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43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ttern 06 - Grey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3" r="36838"/>
          <a:stretch/>
        </p:blipFill>
        <p:spPr>
          <a:xfrm>
            <a:off x="2887134" y="-1"/>
            <a:ext cx="6256866" cy="614052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9" y="2363638"/>
            <a:ext cx="3217862" cy="3381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6201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ttern 07 - Light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6" t="10082" b="3038"/>
          <a:stretch/>
        </p:blipFill>
        <p:spPr>
          <a:xfrm>
            <a:off x="0" y="0"/>
            <a:ext cx="7745844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76678" y="2363638"/>
            <a:ext cx="4467321" cy="3381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l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8655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 04 - Light Blue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9" b="14904"/>
          <a:stretch/>
        </p:blipFill>
        <p:spPr>
          <a:xfrm>
            <a:off x="2700752" y="2362191"/>
            <a:ext cx="6443248" cy="449580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8" y="671414"/>
            <a:ext cx="5656262" cy="2376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 or short quote. Keep text at least 24 pt.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25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8" y="6431294"/>
            <a:ext cx="467027" cy="224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99001" y="1359614"/>
            <a:ext cx="3794124" cy="4590337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34950" indent="-234950">
              <a:buClr>
                <a:srgbClr val="FA8D4B"/>
              </a:buClr>
              <a:defRPr sz="2000">
                <a:solidFill>
                  <a:srgbClr val="FFFFFF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rgbClr val="FFFFFF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rgbClr val="FFFFFF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rgbClr val="FFFFFF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0133" y="1359613"/>
            <a:ext cx="4250267" cy="4590339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28600" indent="-228600">
              <a:buClr>
                <a:srgbClr val="F89838"/>
              </a:buClr>
              <a:defRPr sz="2000">
                <a:solidFill>
                  <a:srgbClr val="FFFFFF"/>
                </a:solidFill>
              </a:defRPr>
            </a:lvl1pPr>
            <a:lvl2pPr marL="457200" indent="-228600">
              <a:buClr>
                <a:srgbClr val="F89838"/>
              </a:buClr>
              <a:defRPr sz="1800">
                <a:solidFill>
                  <a:srgbClr val="FFFFFF"/>
                </a:solidFill>
              </a:defRPr>
            </a:lvl2pPr>
            <a:lvl3pPr marL="685800" indent="-228600">
              <a:buClr>
                <a:srgbClr val="F89838"/>
              </a:buClr>
              <a:defRPr sz="1600">
                <a:solidFill>
                  <a:srgbClr val="FFFFFF"/>
                </a:solidFill>
              </a:defRPr>
            </a:lvl3pPr>
            <a:lvl4pPr marL="914400" indent="-228600">
              <a:buClr>
                <a:srgbClr val="F89838"/>
              </a:buClr>
              <a:defRPr sz="1400">
                <a:solidFill>
                  <a:srgbClr val="FFFFFF"/>
                </a:solidFill>
              </a:defRPr>
            </a:lvl4pPr>
            <a:lvl5pPr marL="1143000" indent="-228600">
              <a:buClr>
                <a:srgbClr val="F89838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4" name="Picture 13" descr="Bug 01 Jive Blue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949951"/>
            <a:ext cx="749300" cy="863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-8194" y="1196262"/>
            <a:ext cx="8488516" cy="0"/>
          </a:xfrm>
          <a:prstGeom prst="line">
            <a:avLst/>
          </a:prstGeom>
          <a:ln w="57150" cap="flat">
            <a:solidFill>
              <a:srgbClr val="458E9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l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1255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1" r="-832" b="1905"/>
          <a:stretch/>
        </p:blipFill>
        <p:spPr>
          <a:xfrm>
            <a:off x="-101600" y="0"/>
            <a:ext cx="93218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38" y="3112874"/>
            <a:ext cx="2371725" cy="114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871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36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bullet slide -mediu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20134" y="1357745"/>
            <a:ext cx="8272992" cy="3592946"/>
          </a:xfrm>
          <a:prstGeom prst="rect">
            <a:avLst/>
          </a:prstGeom>
        </p:spPr>
        <p:txBody>
          <a:bodyPr vert="horz" lIns="91440" tIns="0" rIns="0" bIns="91440"/>
          <a:lstStyle>
            <a:lvl1pPr marL="234950" indent="-234950">
              <a:buClr>
                <a:srgbClr val="FA8D4B"/>
              </a:buClr>
              <a:defRPr sz="2000">
                <a:solidFill>
                  <a:srgbClr val="FFFFFF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rgbClr val="FFFFFF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rgbClr val="FFFFFF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rgbClr val="FFFFFF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Pattern 09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" b="48741"/>
          <a:stretch/>
        </p:blipFill>
        <p:spPr>
          <a:xfrm flipH="1">
            <a:off x="5842858" y="3937000"/>
            <a:ext cx="3301142" cy="2921000"/>
          </a:xfrm>
          <a:prstGeom prst="rect">
            <a:avLst/>
          </a:prstGeom>
        </p:spPr>
      </p:pic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84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bullet slide - small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5172" y="1357745"/>
            <a:ext cx="8206699" cy="4357255"/>
          </a:xfrm>
          <a:prstGeom prst="rect">
            <a:avLst/>
          </a:prstGeom>
        </p:spPr>
        <p:txBody>
          <a:bodyPr vert="horz" lIns="91440" tIns="0" rIns="0" bIns="91440"/>
          <a:lstStyle>
            <a:lvl1pPr marL="234950" indent="-234950">
              <a:buClr>
                <a:srgbClr val="FA8D4B"/>
              </a:buClr>
              <a:defRPr sz="2000">
                <a:solidFill>
                  <a:srgbClr val="FFFFFF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rgbClr val="FFFFFF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rgbClr val="FFFFFF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rgbClr val="FFFFFF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6" name="Picture 5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7" name="Picture 6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5962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e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4" y="1303631"/>
            <a:ext cx="8680656" cy="2603351"/>
          </a:xfrm>
          <a:prstGeom prst="rect">
            <a:avLst/>
          </a:prstGeom>
          <a:effectLst/>
        </p:spPr>
        <p:txBody>
          <a:bodyPr lIns="182880" tIns="91440" rIns="182880" bIns="18288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“This is the layout for a quote slide. Click here to enter your quote and put the source of the quote into the text box below.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  jowl </a:t>
            </a:r>
            <a:r>
              <a:rPr lang="en-US" dirty="0" err="1" smtClean="0"/>
              <a:t>t-bone</a:t>
            </a:r>
            <a:r>
              <a:rPr lang="en-US" dirty="0" smtClean="0"/>
              <a:t> nisi </a:t>
            </a:r>
            <a:r>
              <a:rPr lang="en-US" dirty="0" err="1" smtClean="0"/>
              <a:t>andouille</a:t>
            </a:r>
            <a:r>
              <a:rPr lang="en-US" dirty="0" smtClean="0"/>
              <a:t> exercitation </a:t>
            </a:r>
            <a:r>
              <a:rPr lang="en-US" dirty="0" err="1" smtClean="0"/>
              <a:t>ut</a:t>
            </a:r>
            <a:r>
              <a:rPr lang="en-US" dirty="0" smtClean="0"/>
              <a:t> sausage.”</a:t>
            </a:r>
          </a:p>
          <a:p>
            <a:pPr lvl="0"/>
            <a:endParaRPr lang="en-US" dirty="0" smtClean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503238" y="443345"/>
            <a:ext cx="3394508" cy="83935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>
                <a:solidFill>
                  <a:srgbClr val="5BBAD8"/>
                </a:solidFill>
              </a:defRPr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pic>
        <p:nvPicPr>
          <p:cNvPr id="6" name="Picture 5" descr="Pattern 04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0" t="12815" b="44424"/>
          <a:stretch/>
        </p:blipFill>
        <p:spPr>
          <a:xfrm flipH="1">
            <a:off x="3194864" y="3394075"/>
            <a:ext cx="5949136" cy="34639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98161" y="4248822"/>
            <a:ext cx="6897688" cy="468313"/>
          </a:xfrm>
          <a:prstGeom prst="rect">
            <a:avLst/>
          </a:prstGeom>
        </p:spPr>
        <p:txBody>
          <a:bodyPr/>
          <a:lstStyle>
            <a:lvl1pPr marL="111125" indent="0">
              <a:buNone/>
              <a:defRPr lang="en-US" sz="1800" b="1" dirty="0" smtClean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marL="111125" lvl="0"/>
            <a:r>
              <a:rPr lang="en-US" dirty="0" smtClean="0"/>
              <a:t>Name, Title, Company</a:t>
            </a:r>
          </a:p>
        </p:txBody>
      </p:sp>
      <p:pic>
        <p:nvPicPr>
          <p:cNvPr id="7" name="Picture 6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73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w/ results, screenshot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20133" y="6370321"/>
            <a:ext cx="1645920" cy="336304"/>
          </a:xfrm>
          <a:prstGeom prst="rect">
            <a:avLst/>
          </a:prstGeom>
          <a:solidFill>
            <a:srgbClr val="282D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99000" y="1727200"/>
            <a:ext cx="3794125" cy="4321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screenshot to placeholder or click icon to add</a:t>
            </a:r>
          </a:p>
          <a:p>
            <a:endParaRPr lang="en-US" dirty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3" y="1726933"/>
            <a:ext cx="4255542" cy="4321441"/>
          </a:xfrm>
          <a:prstGeom prst="rect">
            <a:avLst/>
          </a:prstGeom>
          <a:effectLst/>
        </p:spPr>
        <p:txBody>
          <a:bodyPr lIns="91440" tIns="0" rIns="0" bIns="9144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“Customer story layout with screenshot. 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.”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Name, Title, Company</a:t>
            </a:r>
          </a:p>
        </p:txBody>
      </p:sp>
      <p:sp>
        <p:nvSpPr>
          <p:cNvPr id="3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220133" y="252413"/>
            <a:ext cx="4255542" cy="90566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2" y="6430011"/>
            <a:ext cx="454368" cy="220567"/>
          </a:xfrm>
          <a:prstGeom prst="rect">
            <a:avLst/>
          </a:prstGeom>
          <a:effectLst/>
        </p:spPr>
      </p:pic>
      <p:pic>
        <p:nvPicPr>
          <p:cNvPr id="17" name="Picture 16" descr="Bug 01 Jive Blue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949951"/>
            <a:ext cx="749300" cy="863600"/>
          </a:xfrm>
          <a:prstGeom prst="rect">
            <a:avLst/>
          </a:prstGeom>
        </p:spPr>
      </p:pic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8" y="6431294"/>
            <a:ext cx="467027" cy="22453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l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869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-8194" y="1196262"/>
            <a:ext cx="8488516" cy="0"/>
          </a:xfrm>
          <a:prstGeom prst="line">
            <a:avLst/>
          </a:prstGeom>
          <a:ln w="57150" cap="flat">
            <a:solidFill>
              <a:srgbClr val="458E9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203200" y="160869"/>
            <a:ext cx="8483600" cy="10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2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801" r:id="rId12"/>
    <p:sldLayoutId id="214748380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60" r:id="rId20"/>
    <p:sldLayoutId id="2147483775" r:id="rId21"/>
    <p:sldLayoutId id="2147483781" r:id="rId22"/>
    <p:sldLayoutId id="2147483767" r:id="rId23"/>
    <p:sldLayoutId id="2147483773" r:id="rId24"/>
    <p:sldLayoutId id="2147483774" r:id="rId25"/>
    <p:sldLayoutId id="2147483780" r:id="rId26"/>
    <p:sldLayoutId id="2147483749" r:id="rId27"/>
    <p:sldLayoutId id="2147483649" r:id="rId28"/>
    <p:sldLayoutId id="2147483696" r:id="rId29"/>
    <p:sldLayoutId id="2147483697" r:id="rId30"/>
    <p:sldLayoutId id="2147483725" r:id="rId31"/>
    <p:sldLayoutId id="2147483723" r:id="rId32"/>
    <p:sldLayoutId id="2147483724" r:id="rId33"/>
    <p:sldLayoutId id="2147483751" r:id="rId34"/>
    <p:sldLayoutId id="2147483750" r:id="rId35"/>
    <p:sldLayoutId id="2147483662" r:id="rId36"/>
    <p:sldLayoutId id="2147483669" r:id="rId37"/>
    <p:sldLayoutId id="2147483709" r:id="rId38"/>
    <p:sldLayoutId id="2147483752" r:id="rId39"/>
    <p:sldLayoutId id="2147483799" r:id="rId40"/>
    <p:sldLayoutId id="2147483800" r:id="rId41"/>
    <p:sldLayoutId id="2147483753" r:id="rId42"/>
    <p:sldLayoutId id="2147483783" r:id="rId43"/>
    <p:sldLayoutId id="2147483754" r:id="rId44"/>
    <p:sldLayoutId id="2147483722" r:id="rId45"/>
    <p:sldLayoutId id="2147483782" r:id="rId46"/>
    <p:sldLayoutId id="2147483698" r:id="rId47"/>
    <p:sldLayoutId id="2147483777" r:id="rId48"/>
    <p:sldLayoutId id="2147483778" r:id="rId49"/>
    <p:sldLayoutId id="2147483779" r:id="rId50"/>
    <p:sldLayoutId id="2147483776" r:id="rId5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robotframework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Intellij Plugin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332288" y="3833665"/>
            <a:ext cx="4516437" cy="459545"/>
          </a:xfrm>
        </p:spPr>
        <p:txBody>
          <a:bodyPr anchor="t"/>
          <a:lstStyle/>
          <a:p>
            <a:r>
              <a:rPr lang="en-US" dirty="0" smtClean="0"/>
              <a:t>Adding Custom Language support to Intellij</a:t>
            </a:r>
          </a:p>
        </p:txBody>
      </p:sp>
    </p:spTree>
    <p:extLst>
      <p:ext uri="{BB962C8B-B14F-4D97-AF65-F5344CB8AC3E}">
        <p14:creationId xmlns:p14="http://schemas.microsoft.com/office/powerpoint/2010/main" val="1411497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Rename Refactoring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Rename Java Keywords or Robot Keywords with Shift+F6</a:t>
            </a:r>
            <a:endParaRPr lang="en-US" dirty="0"/>
          </a:p>
          <a:p>
            <a:r>
              <a:rPr lang="en-US" dirty="0" smtClean="0"/>
              <a:t>All usages will be renamed</a:t>
            </a:r>
            <a:endParaRPr lang="en-US" dirty="0"/>
          </a:p>
          <a:p>
            <a:r>
              <a:rPr lang="en-US" dirty="0" smtClean="0"/>
              <a:t>Rename Variables – will smartly rename usages for the right scope</a:t>
            </a:r>
            <a:endParaRPr lang="en-US" dirty="0"/>
          </a:p>
          <a:p>
            <a:r>
              <a:rPr lang="en-US" dirty="0" smtClean="0"/>
              <a:t>Rename Robot Files – Resource Settings will be renamed</a:t>
            </a:r>
            <a:endParaRPr lang="en-US" dirty="0"/>
          </a:p>
        </p:txBody>
      </p:sp>
      <p:pic>
        <p:nvPicPr>
          <p:cNvPr id="5" name="Picture 4" descr="rename_java_keywo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77" y="3119698"/>
            <a:ext cx="5242626" cy="1181209"/>
          </a:xfrm>
          <a:prstGeom prst="rect">
            <a:avLst/>
          </a:prstGeom>
        </p:spPr>
      </p:pic>
      <p:pic>
        <p:nvPicPr>
          <p:cNvPr id="6" name="Picture 5" descr="rename_robot_keywo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77" y="4662019"/>
            <a:ext cx="4810846" cy="192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3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Why do such a crazy thing?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write a custom language plugin?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0133" y="1359614"/>
            <a:ext cx="8252928" cy="4286242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Robot Framework</a:t>
            </a:r>
            <a:r>
              <a:rPr lang="en-US" dirty="0" smtClean="0"/>
              <a:t> is used for all UI Test automation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Back in February, there were no Intellij plugins for Robot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Even now, the Robot Plugin is the only one with Java support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Makes coding so much more efficient and less error-prone!</a:t>
            </a:r>
          </a:p>
          <a:p>
            <a:endParaRPr lang="en-US" dirty="0"/>
          </a:p>
          <a:p>
            <a:r>
              <a:rPr lang="en-US" dirty="0" smtClean="0"/>
              <a:t>Search features help you find Test Cases and Keywords</a:t>
            </a:r>
          </a:p>
          <a:p>
            <a:endParaRPr lang="en-US" dirty="0"/>
          </a:p>
          <a:p>
            <a:r>
              <a:rPr lang="en-US" dirty="0" smtClean="0"/>
              <a:t>Refactoring support saves time, and saves Jive money!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7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Demos of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808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Resolving References to Declaration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0134" y="1357745"/>
            <a:ext cx="8272992" cy="2155850"/>
          </a:xfrm>
        </p:spPr>
        <p:txBody>
          <a:bodyPr/>
          <a:lstStyle/>
          <a:p>
            <a:r>
              <a:rPr lang="en-US" dirty="0" smtClean="0"/>
              <a:t>Resolve Keyword to declaration in Java or Robot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Resolve Variable to local declaration or Variables table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Resolve Resource Files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resolve_referenc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6" y="3652221"/>
            <a:ext cx="80645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8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Resolve Reference - Live </a:t>
            </a:r>
            <a:r>
              <a:rPr lang="en-US" dirty="0"/>
              <a:t>d</a:t>
            </a:r>
            <a:r>
              <a:rPr lang="en-US" dirty="0" smtClean="0"/>
              <a:t>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98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Test Cases and Keywords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Previously, you could only search by exact text occurrences</a:t>
            </a:r>
          </a:p>
          <a:p>
            <a:endParaRPr lang="en-US" dirty="0"/>
          </a:p>
          <a:p>
            <a:r>
              <a:rPr lang="en-US" dirty="0" smtClean="0"/>
              <a:t>Now, can use Navigate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Symbol or </a:t>
            </a:r>
            <a:r>
              <a:rPr lang="en-US" dirty="0" err="1" smtClean="0"/>
              <a:t>ctrl+shift+alt+n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 descr="search_for_keywor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4" y="4739005"/>
            <a:ext cx="6883400" cy="1333500"/>
          </a:xfrm>
          <a:prstGeom prst="rect">
            <a:avLst/>
          </a:prstGeom>
        </p:spPr>
      </p:pic>
      <p:pic>
        <p:nvPicPr>
          <p:cNvPr id="8" name="Picture 7" descr="search_for_test_cas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4" y="2575869"/>
            <a:ext cx="7694968" cy="16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2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Autocomplete Keywords, Tags, and Variables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Start typing in a context where a Robot Keyword can be used</a:t>
            </a:r>
          </a:p>
          <a:p>
            <a:endParaRPr lang="en-US" dirty="0"/>
          </a:p>
          <a:p>
            <a:r>
              <a:rPr lang="en-US" dirty="0" smtClean="0"/>
              <a:t>Results will pop-up automatically!</a:t>
            </a:r>
          </a:p>
          <a:p>
            <a:endParaRPr lang="en-US" dirty="0"/>
          </a:p>
          <a:p>
            <a:r>
              <a:rPr lang="en-US" dirty="0" smtClean="0"/>
              <a:t>Made a conscious decision for Keyword autocomplete to use all keywords in the project, not just Keywords in scope (give explanation)</a:t>
            </a:r>
          </a:p>
          <a:p>
            <a:endParaRPr lang="en-US" dirty="0"/>
          </a:p>
          <a:p>
            <a:r>
              <a:rPr lang="en-US" dirty="0" smtClean="0"/>
              <a:t>Variables – complete from variables in local scope, or included in Resource files.</a:t>
            </a:r>
          </a:p>
        </p:txBody>
      </p:sp>
      <p:pic>
        <p:nvPicPr>
          <p:cNvPr id="4" name="Picture 3" descr="autocomplete_keywor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1" y="4714103"/>
            <a:ext cx="7521226" cy="121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93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Autocomplete - Live </a:t>
            </a:r>
            <a:r>
              <a:rPr lang="en-US" dirty="0"/>
              <a:t>d</a:t>
            </a:r>
            <a:r>
              <a:rPr lang="en-US" dirty="0" smtClean="0"/>
              <a:t>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4760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5">
      <a:dk1>
        <a:srgbClr val="000000"/>
      </a:dk1>
      <a:lt1>
        <a:sysClr val="window" lastClr="FFFFFF"/>
      </a:lt1>
      <a:dk2>
        <a:srgbClr val="282D35"/>
      </a:dk2>
      <a:lt2>
        <a:srgbClr val="FFFFFF"/>
      </a:lt2>
      <a:accent1>
        <a:srgbClr val="00679B"/>
      </a:accent1>
      <a:accent2>
        <a:srgbClr val="1287B5"/>
      </a:accent2>
      <a:accent3>
        <a:srgbClr val="5AB65C"/>
      </a:accent3>
      <a:accent4>
        <a:srgbClr val="FFE500"/>
      </a:accent4>
      <a:accent5>
        <a:srgbClr val="3CBCAC"/>
      </a:accent5>
      <a:accent6>
        <a:srgbClr val="F89838"/>
      </a:accent6>
      <a:hlink>
        <a:srgbClr val="F89838"/>
      </a:hlink>
      <a:folHlink>
        <a:srgbClr val="3CBCA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1335</TotalTime>
  <Words>260</Words>
  <Application>Microsoft Macintosh PowerPoint</Application>
  <PresentationFormat>On-screen Show (4:3)</PresentationFormat>
  <Paragraphs>43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Default Theme</vt:lpstr>
      <vt:lpstr>Robot Intellij Plugin</vt:lpstr>
      <vt:lpstr>PowerPoint Presentation</vt:lpstr>
      <vt:lpstr>Why write a custom language plugin?</vt:lpstr>
      <vt:lpstr>PowerPoint Presentation</vt:lpstr>
      <vt:lpstr>Resolving References to Declaration</vt:lpstr>
      <vt:lpstr>PowerPoint Presentation</vt:lpstr>
      <vt:lpstr>Searching for Test Cases and Keywords</vt:lpstr>
      <vt:lpstr>Autocomplete Keywords, Tags, and Variables</vt:lpstr>
      <vt:lpstr>PowerPoint Presentation</vt:lpstr>
      <vt:lpstr>Rename Refactoring</vt:lpstr>
    </vt:vector>
  </TitlesOfParts>
  <Company>Jive Software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Intellij Plugin</dc:title>
  <dc:creator>Charles Capps</dc:creator>
  <cp:lastModifiedBy>Charles Capps</cp:lastModifiedBy>
  <cp:revision>12</cp:revision>
  <dcterms:created xsi:type="dcterms:W3CDTF">2014-07-25T20:39:15Z</dcterms:created>
  <dcterms:modified xsi:type="dcterms:W3CDTF">2014-07-26T18:55:08Z</dcterms:modified>
</cp:coreProperties>
</file>